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9" r:id="rId15"/>
    <p:sldId id="267" r:id="rId16"/>
    <p:sldId id="266" r:id="rId17"/>
    <p:sldId id="273" r:id="rId18"/>
    <p:sldId id="272" r:id="rId19"/>
    <p:sldId id="274" r:id="rId20"/>
    <p:sldId id="275" r:id="rId21"/>
    <p:sldId id="276" r:id="rId22"/>
    <p:sldId id="270" r:id="rId23"/>
    <p:sldId id="268" r:id="rId24"/>
  </p:sldIdLst>
  <p:sldSz cx="12192000" cy="6858000"/>
  <p:notesSz cx="6858000" cy="12192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-122"/>
      <p:regular r:id="rId32"/>
    </p:embeddedFont>
    <p:embeddedFont>
      <p:font typeface="Calibri" panose="020F0502020204030204" pitchFamily="34" charset="-120"/>
      <p:regular r:id="rId33"/>
    </p:embeddedFont>
    <p:embeddedFont>
      <p:font typeface="等线" panose="02010600030101010101" charset="-122"/>
      <p:regular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9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40.xml"/><Relationship Id="rId7" Type="http://schemas.openxmlformats.org/officeDocument/2006/relationships/image" Target="../media/image1.png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28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1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2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3.xml"/><Relationship Id="rId7" Type="http://schemas.microsoft.com/office/2007/relationships/media" Target="../media/media3.mp4"/><Relationship Id="rId6" Type="http://schemas.openxmlformats.org/officeDocument/2006/relationships/video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4.xml"/><Relationship Id="rId7" Type="http://schemas.microsoft.com/office/2007/relationships/media" Target="../media/media4.mp4"/><Relationship Id="rId6" Type="http://schemas.openxmlformats.org/officeDocument/2006/relationships/video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5.xml"/><Relationship Id="rId7" Type="http://schemas.microsoft.com/office/2007/relationships/media" Target="../media/media5.mp4"/><Relationship Id="rId6" Type="http://schemas.openxmlformats.org/officeDocument/2006/relationships/video" Target="../media/media5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46.xml"/><Relationship Id="rId7" Type="http://schemas.microsoft.com/office/2007/relationships/media" Target="../media/media6.mp4"/><Relationship Id="rId6" Type="http://schemas.openxmlformats.org/officeDocument/2006/relationships/video" Target="../media/media6.mp4"/><Relationship Id="rId5" Type="http://schemas.openxmlformats.org/officeDocument/2006/relationships/image" Target="../media/image20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7.png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26:08-d0tir8475iks2gau4m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659130"/>
            <a:ext cx="2584450" cy="199517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6-01-00:26:09-d0tir8c75iks2gau4m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30" y="659130"/>
            <a:ext cx="3029585" cy="30949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6-01-00:26:10-d0tir8k75iks2gau4m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483995"/>
            <a:ext cx="1391920" cy="144526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6-01-00:26:08-d0tir8475iks2gau4m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0000" flipH="1">
            <a:off x="3299460" y="518160"/>
            <a:ext cx="2296160" cy="1938655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6-01-00:26:12-d0tir9475iks2gau4md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60000">
            <a:off x="796290" y="259715"/>
            <a:ext cx="3466465" cy="266827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6-01-00:26:12-d0tir9475iks2gau4md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25" y="1971040"/>
            <a:ext cx="2355850" cy="2879725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951990" y="2120900"/>
            <a:ext cx="8288020" cy="3094355"/>
          </a:xfrm>
          <a:prstGeom prst="roundRect">
            <a:avLst/>
          </a:prstGeom>
          <a:gradFill flip="none" rotWithShape="1">
            <a:gsLst>
              <a:gs pos="0">
                <a:srgbClr val="FFE6E8"/>
              </a:gs>
              <a:gs pos="100000">
                <a:srgbClr val="FFF5D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13" name="Text 3"/>
          <p:cNvSpPr/>
          <p:nvPr/>
        </p:nvSpPr>
        <p:spPr>
          <a:xfrm>
            <a:off x="1951990" y="2120900"/>
            <a:ext cx="8288020" cy="3094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2558098" y="2556510"/>
            <a:ext cx="7075805" cy="14452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Tiley——</a:t>
            </a:r>
            <a:r>
              <a:rPr lang="zh-CN" altLang="en-US" sz="4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</a:t>
            </a:r>
            <a:r>
              <a:rPr lang="en-US" altLang="zh-CN" sz="4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wayland</a:t>
            </a:r>
            <a:r>
              <a:rPr lang="zh-CN" altLang="en-US" sz="4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协议的</a:t>
            </a:r>
            <a:r>
              <a:rPr lang="en-US" sz="4400" b="1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平铺窗口管理器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683535" y="4365625"/>
            <a:ext cx="277796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6" name="Text 6"/>
          <p:cNvSpPr/>
          <p:nvPr/>
        </p:nvSpPr>
        <p:spPr>
          <a:xfrm>
            <a:off x="6683535" y="4365625"/>
            <a:ext cx="277796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8"/>
          <p:cNvSpPr/>
          <p:nvPr/>
        </p:nvSpPr>
        <p:spPr>
          <a:xfrm>
            <a:off x="2730500" y="4364990"/>
            <a:ext cx="264477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9" name="Text 9"/>
          <p:cNvSpPr/>
          <p:nvPr/>
        </p:nvSpPr>
        <p:spPr>
          <a:xfrm>
            <a:off x="2731135" y="4364990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2730500" y="4318635"/>
            <a:ext cx="2644775" cy="3651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21" name="Image 8" descr="https://kimi-img.moonshot.cn/pub/slides/slides_tmpl/image/25-06-01-00:26:11-d0tir8s75iks2gau4mc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65" y="4086860"/>
            <a:ext cx="2929255" cy="2491105"/>
          </a:xfrm>
          <a:prstGeom prst="rect">
            <a:avLst/>
          </a:prstGeom>
        </p:spPr>
      </p:pic>
      <p:pic>
        <p:nvPicPr>
          <p:cNvPr id="22" name="Image 9" descr="https://kimi-img.moonshot.cn/pub/slides/slides_tmpl/image/25-06-01-00:26:12-d0tir9475iks2gau4me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030" y="5114925"/>
            <a:ext cx="1096645" cy="1065530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6-01-00:26:13-d0tir9c75iks2gau4me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030" y="3625215"/>
            <a:ext cx="2557780" cy="2907030"/>
          </a:xfrm>
          <a:prstGeom prst="rect">
            <a:avLst/>
          </a:prstGeom>
        </p:spPr>
      </p:pic>
      <p:pic>
        <p:nvPicPr>
          <p:cNvPr id="24" name="Image 11" descr="https://kimi-img.moonshot.cn/pub/slides/slides_tmpl/image/25-06-01-00:26:14-d0tir9k75iks2gau4mf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9070" y="5001260"/>
            <a:ext cx="1662430" cy="1244600"/>
          </a:xfrm>
          <a:prstGeom prst="rect">
            <a:avLst/>
          </a:prstGeom>
        </p:spPr>
      </p:pic>
      <p:pic>
        <p:nvPicPr>
          <p:cNvPr id="25" name="Image 12" descr="https://kimi-img.moonshot.cn/pub/slides/slides_tmpl/image/25-06-01-00:26:19-d0tiras75iks2gau4mj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6255" y="369570"/>
            <a:ext cx="1073785" cy="1073785"/>
          </a:xfrm>
          <a:prstGeom prst="rect">
            <a:avLst/>
          </a:prstGeom>
        </p:spPr>
      </p:pic>
      <p:pic>
        <p:nvPicPr>
          <p:cNvPr id="26" name="Image 13" descr="https://kimi-img.moonshot.cn/pub/slides/slides_tmpl/image/25-06-01-00:26:16-d0tira475iks2gau4mg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2695" y="3028950"/>
            <a:ext cx="1623695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8:27-d0tisas75iks2gau4nn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31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070" y="647065"/>
            <a:ext cx="1085342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里程碑</a:t>
            </a:r>
            <a:endParaRPr lang="en-US" sz="1600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2566035" y="217170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完成TinyWL移植、事件循环、Scene Graph封装，实现首次渲染输出，奠定后续开发基础。</a:t>
            </a:r>
            <a:endParaRPr lang="en-US" sz="1600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2196465" y="173355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基础框架</a:t>
            </a:r>
            <a:endParaRPr lang="en-US" sz="16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3032760" y="315976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实现二叉树分区、对半分割、多窗口布局，通过先序查找与reflow重排保证布局稳定。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2566035" y="2781935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平铺算法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3477260" y="410464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集成STB Image加载、SHM缓冲、多输出壁纸；浮动边框装饰支持拖拽/Resize可视化反馈。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032760" y="363855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壁纸与装饰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765" y="1043305"/>
            <a:ext cx="132842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8:27-d0tisas75iks2gau4nn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994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070" y="647065"/>
            <a:ext cx="1085342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600" b="1" dirty="0"/>
              <a:t>正在开发</a:t>
            </a:r>
            <a:endParaRPr lang="zh-CN" altLang="en-US" sz="3600" b="1" dirty="0"/>
          </a:p>
        </p:txBody>
      </p:sp>
      <p:sp>
        <p:nvSpPr>
          <p:cNvPr id="4" name="Text 1"/>
          <p:cNvSpPr/>
          <p:nvPr>
            <p:custDataLst>
              <p:tags r:id="rId2"/>
            </p:custDataLst>
          </p:nvPr>
        </p:nvSpPr>
        <p:spPr>
          <a:xfrm>
            <a:off x="2566035" y="217170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/>
              <a:t>对各个数据结构做整合，形成快捷指令，记录在</a:t>
            </a:r>
            <a:r>
              <a:rPr lang="en-US" altLang="zh-CN" sz="1600" b="1" dirty="0"/>
              <a:t>json</a:t>
            </a:r>
            <a:r>
              <a:rPr lang="zh-CN" altLang="en-US" sz="1600" b="1" dirty="0"/>
              <a:t>文件中</a:t>
            </a:r>
            <a:endParaRPr lang="zh-CN" altLang="en-US" sz="1600" b="1" dirty="0"/>
          </a:p>
        </p:txBody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2196465" y="173355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所有快捷键的封装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3032760" y="3429635"/>
            <a:ext cx="7094855" cy="7302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测试各个模块于时机环境中表现（大量测试用例）</a:t>
            </a: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2566035" y="2781935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用例测试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>
            <p:custDataLst>
              <p:tags r:id="rId6"/>
            </p:custDataLst>
          </p:nvPr>
        </p:nvSpPr>
        <p:spPr>
          <a:xfrm>
            <a:off x="3601720" y="473075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鉴于目前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wlroots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库并不能符合我们高度自定义需求，可能替换</a:t>
            </a: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3107690" y="423672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后续可能更换</a:t>
            </a:r>
            <a:r>
              <a:rPr lang="en-US" altLang="zh-CN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wlroots</a:t>
            </a:r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的重新部署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Image 1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1765" y="1043305"/>
            <a:ext cx="132842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7:55-d0tis2s75iks2gau4nf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28:09-d0tis6c75iks2gau4nh0.png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731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5470" y="4867910"/>
            <a:ext cx="4098290" cy="11360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核心算法展示</a:t>
            </a:r>
            <a:endParaRPr lang="en-US" sz="1600" dirty="0"/>
          </a:p>
        </p:txBody>
      </p:sp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745490" y="1386205"/>
            <a:ext cx="4098290" cy="2042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/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745490" y="906145"/>
            <a:ext cx="4504055" cy="617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0070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我们会以视频的形式，展示平铺式核心</a:t>
            </a:r>
            <a:r>
              <a:rPr lang="zh-CN" altLang="en-US" sz="2400" dirty="0">
                <a:solidFill>
                  <a:srgbClr val="0070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算法</a:t>
            </a:r>
            <a:endParaRPr lang="zh-CN" altLang="en-US" sz="2400" dirty="0">
              <a:solidFill>
                <a:srgbClr val="0070C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14440" y="4970780"/>
            <a:ext cx="5157470" cy="14617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967855" y="4462145"/>
            <a:ext cx="4504055" cy="617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endParaRPr lang="en-US" altLang="zh-CN" sz="1600" dirty="0"/>
          </a:p>
        </p:txBody>
      </p:sp>
      <p:sp>
        <p:nvSpPr>
          <p:cNvPr id="9" name="Text 5"/>
          <p:cNvSpPr/>
          <p:nvPr>
            <p:custDataLst>
              <p:tags r:id="rId5"/>
            </p:custDataLst>
          </p:nvPr>
        </p:nvSpPr>
        <p:spPr>
          <a:xfrm>
            <a:off x="6901815" y="1140460"/>
            <a:ext cx="4503420" cy="1795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zh-CN" alt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831965" y="629285"/>
            <a:ext cx="4639945" cy="2035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endParaRPr lang="en-US" altLang="zh-CN" sz="1600" dirty="0"/>
          </a:p>
        </p:txBody>
      </p:sp>
      <p:pic>
        <p:nvPicPr>
          <p:cNvPr id="11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0800000" flipH="1">
            <a:off x="-93345" y="3519170"/>
            <a:ext cx="7459345" cy="5433060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06-01-00:28:00-d0tis4475iks2gau4ng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35650" y="1523365"/>
            <a:ext cx="466725" cy="4800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302375" y="1523365"/>
            <a:ext cx="5555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r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视频内容包括插入窗口算法，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inseret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算法，垂直分割，窗口浮动（和相关算法），删除算法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01230" y="4452620"/>
            <a:ext cx="3314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于接下来几张</a:t>
            </a:r>
            <a:r>
              <a:rPr lang="en-US" altLang="zh-CN"/>
              <a:t>ppt</a:t>
            </a:r>
            <a:r>
              <a:rPr lang="zh-CN" altLang="en-US"/>
              <a:t>分别</a:t>
            </a:r>
            <a:r>
              <a:rPr lang="zh-CN" altLang="en-US"/>
              <a:t>用视频</a:t>
            </a:r>
            <a:r>
              <a:rPr lang="zh-CN" altLang="en-US"/>
              <a:t>展示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AttachAlgorithm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4710" y="844550"/>
            <a:ext cx="10189210" cy="5575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0915" y="132080"/>
            <a:ext cx="436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浮动窗口重排算</a:t>
            </a:r>
            <a:r>
              <a:rPr lang="zh-CN" altLang="en-US"/>
              <a:t>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DetachAlgorithm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5345" y="1011555"/>
            <a:ext cx="10559415" cy="5227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5405" y="383540"/>
            <a:ext cx="3997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窗口转浮动</a:t>
            </a:r>
            <a:r>
              <a:rPr lang="zh-CN" altLang="en-US"/>
              <a:t>算法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FirstWindow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44550" y="931545"/>
            <a:ext cx="10375900" cy="5389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8550" y="235585"/>
            <a:ext cx="789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插入初窗口</a:t>
            </a:r>
            <a:r>
              <a:rPr lang="zh-CN" altLang="en-US"/>
              <a:t>算法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098550" y="235585"/>
            <a:ext cx="789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InitialState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9315" y="868680"/>
            <a:ext cx="9899015" cy="543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098550" y="235585"/>
            <a:ext cx="789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插入第二个窗口的</a:t>
            </a:r>
            <a:r>
              <a:rPr lang="zh-CN" altLang="en-US"/>
              <a:t>算法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InsertAlgorithm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4075" y="917575"/>
            <a:ext cx="9942830" cy="539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3943985" y="2728595"/>
            <a:ext cx="7459345" cy="543306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098550" y="235585"/>
            <a:ext cx="7893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移除窗口的算法（节点</a:t>
            </a:r>
            <a:r>
              <a:rPr lang="zh-CN" altLang="en-US"/>
              <a:t>提升）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RemoveAlgorithmAnimation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4710" y="881380"/>
            <a:ext cx="10209530" cy="5363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26:22-d0tirbk75iks2gau4m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演示与致谢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6-01-00:26:23-d0tirbs75iks2gau4m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32655" y="354012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23545" y="421640"/>
            <a:ext cx="11378565" cy="6003290"/>
          </a:xfrm>
          <a:prstGeom prst="roundRect">
            <a:avLst>
              <a:gd name="adj" fmla="val 1163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423545" y="421640"/>
            <a:ext cx="11378565" cy="6003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>
            <p:custDataLst>
              <p:tags r:id="rId2"/>
            </p:custDataLst>
          </p:nvPr>
        </p:nvSpPr>
        <p:spPr>
          <a:xfrm>
            <a:off x="6581775" y="1150620"/>
            <a:ext cx="461137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项目概览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738120" y="3089910"/>
            <a:ext cx="2331720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7D5FA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</a:t>
            </a:r>
            <a:endParaRPr lang="en-US" sz="1600" dirty="0"/>
          </a:p>
        </p:txBody>
      </p:sp>
      <p:sp>
        <p:nvSpPr>
          <p:cNvPr id="10" name="Text 6"/>
          <p:cNvSpPr/>
          <p:nvPr>
            <p:custDataLst>
              <p:tags r:id="rId3"/>
            </p:custDataLst>
          </p:nvPr>
        </p:nvSpPr>
        <p:spPr>
          <a:xfrm>
            <a:off x="6581775" y="3175635"/>
            <a:ext cx="4612005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交互与配置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832610" y="2189480"/>
            <a:ext cx="2018030" cy="814705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2" name="Text 8"/>
          <p:cNvSpPr/>
          <p:nvPr/>
        </p:nvSpPr>
        <p:spPr>
          <a:xfrm>
            <a:off x="1832610" y="2189480"/>
            <a:ext cx="2018030" cy="8147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2149475" y="2243455"/>
            <a:ext cx="1384300" cy="7073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4"/>
            </p:custDataLst>
          </p:nvPr>
        </p:nvSpPr>
        <p:spPr>
          <a:xfrm>
            <a:off x="5822950" y="103505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15" name="Text 11"/>
          <p:cNvSpPr/>
          <p:nvPr/>
        </p:nvSpPr>
        <p:spPr>
          <a:xfrm>
            <a:off x="5822950" y="103505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2"/>
          <p:cNvSpPr/>
          <p:nvPr>
            <p:custDataLst>
              <p:tags r:id="rId5"/>
            </p:custDataLst>
          </p:nvPr>
        </p:nvSpPr>
        <p:spPr>
          <a:xfrm>
            <a:off x="5870575" y="103378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7" name="Shape 13"/>
          <p:cNvSpPr/>
          <p:nvPr>
            <p:custDataLst>
              <p:tags r:id="rId6"/>
            </p:custDataLst>
          </p:nvPr>
        </p:nvSpPr>
        <p:spPr>
          <a:xfrm>
            <a:off x="5822950" y="3081655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18" name="Text 14"/>
          <p:cNvSpPr/>
          <p:nvPr/>
        </p:nvSpPr>
        <p:spPr>
          <a:xfrm>
            <a:off x="5822950" y="3081655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5"/>
          <p:cNvSpPr/>
          <p:nvPr>
            <p:custDataLst>
              <p:tags r:id="rId7"/>
            </p:custDataLst>
          </p:nvPr>
        </p:nvSpPr>
        <p:spPr>
          <a:xfrm>
            <a:off x="5882005" y="308356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045" y="3022600"/>
            <a:ext cx="360045" cy="372745"/>
          </a:xfrm>
          <a:prstGeom prst="rect">
            <a:avLst/>
          </a:prstGeom>
        </p:spPr>
      </p:pic>
      <p:pic>
        <p:nvPicPr>
          <p:cNvPr id="21" name="Image 3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50" y="2519680"/>
            <a:ext cx="656590" cy="685165"/>
          </a:xfrm>
          <a:prstGeom prst="rect">
            <a:avLst/>
          </a:prstGeom>
        </p:spPr>
      </p:pic>
      <p:pic>
        <p:nvPicPr>
          <p:cNvPr id="22" name="Image 4" descr="https://kimi-img.moonshot.cn/pub/slides/slides_tmpl/image/25-06-01-00:26:17-d0tirac75iks2gau4mhg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8195" y="1310005"/>
            <a:ext cx="1731645" cy="1336675"/>
          </a:xfrm>
          <a:prstGeom prst="rect">
            <a:avLst/>
          </a:prstGeom>
        </p:spPr>
      </p:pic>
      <p:sp>
        <p:nvSpPr>
          <p:cNvPr id="23" name="Text 16"/>
          <p:cNvSpPr/>
          <p:nvPr>
            <p:custDataLst>
              <p:tags r:id="rId11"/>
            </p:custDataLst>
          </p:nvPr>
        </p:nvSpPr>
        <p:spPr>
          <a:xfrm>
            <a:off x="6581775" y="2125345"/>
            <a:ext cx="461200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24" name="Text 17"/>
          <p:cNvSpPr/>
          <p:nvPr>
            <p:custDataLst>
              <p:tags r:id="rId12"/>
            </p:custDataLst>
          </p:nvPr>
        </p:nvSpPr>
        <p:spPr>
          <a:xfrm>
            <a:off x="6624320" y="4220845"/>
            <a:ext cx="4568825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开发进度</a:t>
            </a:r>
            <a:endParaRPr lang="en-US" sz="1600" dirty="0"/>
          </a:p>
        </p:txBody>
      </p:sp>
      <p:sp>
        <p:nvSpPr>
          <p:cNvPr id="25" name="Shape 18"/>
          <p:cNvSpPr/>
          <p:nvPr>
            <p:custDataLst>
              <p:tags r:id="rId13"/>
            </p:custDataLst>
          </p:nvPr>
        </p:nvSpPr>
        <p:spPr>
          <a:xfrm>
            <a:off x="5822950" y="202184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26" name="Text 19"/>
          <p:cNvSpPr/>
          <p:nvPr/>
        </p:nvSpPr>
        <p:spPr>
          <a:xfrm>
            <a:off x="5822950" y="202184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0"/>
          <p:cNvSpPr/>
          <p:nvPr>
            <p:custDataLst>
              <p:tags r:id="rId14"/>
            </p:custDataLst>
          </p:nvPr>
        </p:nvSpPr>
        <p:spPr>
          <a:xfrm>
            <a:off x="5882005" y="2012315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Shape 21"/>
          <p:cNvSpPr/>
          <p:nvPr>
            <p:custDataLst>
              <p:tags r:id="rId15"/>
            </p:custDataLst>
          </p:nvPr>
        </p:nvSpPr>
        <p:spPr>
          <a:xfrm>
            <a:off x="5865495" y="4130675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29" name="Text 22"/>
          <p:cNvSpPr/>
          <p:nvPr/>
        </p:nvSpPr>
        <p:spPr>
          <a:xfrm>
            <a:off x="5865495" y="4130675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3"/>
          <p:cNvSpPr/>
          <p:nvPr>
            <p:custDataLst>
              <p:tags r:id="rId16"/>
            </p:custDataLst>
          </p:nvPr>
        </p:nvSpPr>
        <p:spPr>
          <a:xfrm>
            <a:off x="5909945" y="413258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1" name="Text 24"/>
          <p:cNvSpPr/>
          <p:nvPr>
            <p:custDataLst>
              <p:tags r:id="rId17"/>
            </p:custDataLst>
          </p:nvPr>
        </p:nvSpPr>
        <p:spPr>
          <a:xfrm>
            <a:off x="6624320" y="5266055"/>
            <a:ext cx="4569460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核心算法的</a:t>
            </a:r>
            <a:r>
              <a:rPr 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演示与致谢</a:t>
            </a:r>
            <a:endParaRPr lang="en-US" sz="1600" dirty="0"/>
          </a:p>
        </p:txBody>
      </p:sp>
      <p:sp>
        <p:nvSpPr>
          <p:cNvPr id="32" name="Shape 25"/>
          <p:cNvSpPr/>
          <p:nvPr>
            <p:custDataLst>
              <p:tags r:id="rId18"/>
            </p:custDataLst>
          </p:nvPr>
        </p:nvSpPr>
        <p:spPr>
          <a:xfrm>
            <a:off x="5865495" y="519811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33" name="Text 26"/>
          <p:cNvSpPr/>
          <p:nvPr/>
        </p:nvSpPr>
        <p:spPr>
          <a:xfrm>
            <a:off x="5865495" y="519811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Text 27"/>
          <p:cNvSpPr/>
          <p:nvPr>
            <p:custDataLst>
              <p:tags r:id="rId19"/>
            </p:custDataLst>
          </p:nvPr>
        </p:nvSpPr>
        <p:spPr>
          <a:xfrm>
            <a:off x="5921375" y="5200015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pic>
        <p:nvPicPr>
          <p:cNvPr id="35" name="Image 5" descr="https://kimi-img.moonshot.cn/pub/slides/slides_tmpl/image/25-06-01-00:26:19-d0tiras75iks2gau4mig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8550" y="3673475"/>
            <a:ext cx="2915920" cy="51784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26:10-d0tir8k75iks2gau4m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2140585"/>
            <a:ext cx="1450340" cy="15055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6-01-00:26:14-d0tir9k75iks2gau4mf0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261985" y="2140585"/>
            <a:ext cx="1662430" cy="12446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20395" y="881380"/>
            <a:ext cx="10951845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3"/>
          <p:cNvSpPr/>
          <p:nvPr/>
        </p:nvSpPr>
        <p:spPr>
          <a:xfrm>
            <a:off x="620395" y="881380"/>
            <a:ext cx="10951845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40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</a:t>
            </a:r>
            <a:r>
              <a:rPr lang="zh-CN" altLang="en-US" sz="40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评委老师的</a:t>
            </a:r>
            <a:r>
              <a:rPr lang="en-US" sz="40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观看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620078" y="1715770"/>
            <a:ext cx="10951845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5"/>
          <p:cNvSpPr/>
          <p:nvPr/>
        </p:nvSpPr>
        <p:spPr>
          <a:xfrm>
            <a:off x="620078" y="1715770"/>
            <a:ext cx="10951845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感谢wlroots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，</a:t>
            </a: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TinyWL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，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wayland</a:t>
            </a:r>
            <a:r>
              <a:rPr 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社区支持；未来计划支持更多插件、优化多输出渲染，持续迭代。</a:t>
            </a:r>
            <a:endParaRPr lang="en-US" sz="1600" dirty="0"/>
          </a:p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pic>
        <p:nvPicPr>
          <p:cNvPr id="12" name="Image 4" descr="https://kimi-img.moonshot.cn/pub/slides/slides_tmpl/image/25-06-01-00:29:23-d0tisos75iks2gau4o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05" y="2289810"/>
            <a:ext cx="9856470" cy="3289935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6684170" y="5528310"/>
            <a:ext cx="277796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  <p:txBody>
          <a:bodyPr/>
          <a:p>
            <a:endParaRPr lang="zh-CN" altLang="en-US"/>
          </a:p>
        </p:txBody>
      </p:sp>
      <p:sp>
        <p:nvSpPr>
          <p:cNvPr id="14" name="Text 7"/>
          <p:cNvSpPr/>
          <p:nvPr/>
        </p:nvSpPr>
        <p:spPr>
          <a:xfrm>
            <a:off x="6684170" y="5528310"/>
            <a:ext cx="277796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680835" y="5484495"/>
            <a:ext cx="2777965" cy="3479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2731770" y="5527675"/>
            <a:ext cx="264477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7" name="Text 10"/>
          <p:cNvSpPr/>
          <p:nvPr/>
        </p:nvSpPr>
        <p:spPr>
          <a:xfrm>
            <a:off x="2731770" y="5527675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2731135" y="5485130"/>
            <a:ext cx="2644775" cy="3511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爱吃橘子的</a:t>
            </a:r>
            <a:r>
              <a:rPr lang="en-US" altLang="zh-CN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Doro</a:t>
            </a:r>
            <a:r>
              <a:rPr lang="en-US" sz="1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9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5" y="1746250"/>
            <a:ext cx="360045" cy="372745"/>
          </a:xfrm>
          <a:prstGeom prst="rect">
            <a:avLst/>
          </a:prstGeom>
        </p:spPr>
      </p:pic>
      <p:pic>
        <p:nvPicPr>
          <p:cNvPr id="20" name="Image 6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1243330"/>
            <a:ext cx="656590" cy="685165"/>
          </a:xfrm>
          <a:prstGeom prst="rect">
            <a:avLst/>
          </a:prstGeom>
        </p:spPr>
      </p:pic>
      <p:pic>
        <p:nvPicPr>
          <p:cNvPr id="21" name="Image 7" descr="https://kimi-img.moonshot.cn/pub/slides/slides_tmpl/image/25-06-01-00:29:21-d0tisoc75iks2gau4o5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20000">
            <a:off x="1736090" y="1155700"/>
            <a:ext cx="832485" cy="808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26:22-d0tirbk75iks2gau4m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项目概览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6-01-00:26:23-d0tirbs75iks2gau4m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6-01-00:28:45-d0tisfc75iks2gau4no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908050"/>
            <a:ext cx="12023090" cy="5772150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3"/>
            </p:custDataLst>
          </p:nvPr>
        </p:nvSpPr>
        <p:spPr>
          <a:xfrm>
            <a:off x="741680" y="2012950"/>
            <a:ext cx="4562475" cy="16948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队名：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爱吃橘子的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Doro</a:t>
            </a: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endParaRPr 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项目：基于TinyWL的平铺窗口管理器(proj-340)；</a:t>
            </a:r>
            <a:endParaRPr 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8" name="Text 3"/>
          <p:cNvSpPr/>
          <p:nvPr>
            <p:custDataLst>
              <p:tags r:id="rId4"/>
            </p:custDataLst>
          </p:nvPr>
        </p:nvSpPr>
        <p:spPr>
          <a:xfrm>
            <a:off x="741680" y="1611630"/>
            <a:ext cx="456247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C65F1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队名与项目</a:t>
            </a:r>
            <a:endParaRPr lang="en-US" sz="1600" dirty="0"/>
          </a:p>
        </p:txBody>
      </p:sp>
      <p:sp>
        <p:nvSpPr>
          <p:cNvPr id="9" name="Text 4"/>
          <p:cNvSpPr/>
          <p:nvPr>
            <p:custDataLst>
              <p:tags r:id="rId5"/>
            </p:custDataLst>
          </p:nvPr>
        </p:nvSpPr>
        <p:spPr>
          <a:xfrm>
            <a:off x="6277610" y="2782570"/>
            <a:ext cx="5262880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在Wayland生态中实现轻量、可扩展的平铺窗口管理器，支持热键、多输出、壁纸与装饰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功能。</a:t>
            </a:r>
            <a:endParaRPr lang="zh-CN" alt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Tiley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本身高度解耦，逻辑清晰，满足多元化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需求。</a:t>
            </a:r>
            <a:endParaRPr lang="zh-CN" alt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6276975" y="2376805"/>
            <a:ext cx="56229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41680" y="518541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王舒渤</a:t>
            </a: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：架构与协议层、平铺算法、渲染封装；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巩森</a:t>
            </a: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：交互配置、虚拟机部署；共同：文档与演示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与代码协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作。</a:t>
            </a:r>
            <a:endParaRPr lang="zh-CN" alt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1680" y="4784090"/>
            <a:ext cx="709485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0070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成员分工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41680" y="647065"/>
            <a:ext cx="102793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封面信息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26:22-d0tirbk75iks2gau4m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技术架构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6-01-00:26:23-d0tirbs75iks2gau4m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28:18-d0tis8k75iks2gau4n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1787505" cy="6846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840" y="3349625"/>
            <a:ext cx="4909820" cy="511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TinyWL拆解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85025" y="4426585"/>
            <a:ext cx="4041775" cy="2162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封装C→C++渲染接口，集成壁纸加载与浮动边框装饰，单帧提交渲染流程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14490" y="3998595"/>
            <a:ext cx="5104130" cy="407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Scene Graph封装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081395" y="1668145"/>
            <a:ext cx="4244340" cy="1920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二叉树分区算法，支持插入/删除/重排；实现“槽位拖拽”逻辑，保证平铺布局动态平衡。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075680" y="1240155"/>
            <a:ext cx="5151755" cy="511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WindowStateManager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87070" y="757555"/>
            <a:ext cx="4747895" cy="17227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核心框架</a:t>
            </a:r>
            <a:endParaRPr lang="en-US" sz="1600" dirty="0"/>
          </a:p>
        </p:txBody>
      </p:sp>
      <p:pic>
        <p:nvPicPr>
          <p:cNvPr id="12" name="Image 2" descr="https://kimi-img.moonshot.cn/pub/slides/slides_tmpl/image/25-06-01-00:26:10-d0tir8k75iks2gau4m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735" y="2683510"/>
            <a:ext cx="1658620" cy="1722120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6-01-00:26:08-d0tir8475iks2gau4m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60000" flipH="1">
            <a:off x="3235325" y="1394460"/>
            <a:ext cx="2185670" cy="18459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840" y="3745230"/>
            <a:ext cx="4041775" cy="1920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基于wlroots快速搭建最小可运行框架，注册11类核心事件回调，确保事件循环高效稳定。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6-01-00:28:22-d0tis9k75iks2gau4n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570" y="4133215"/>
            <a:ext cx="2489835" cy="2451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26:22-d0tirbk75iks2gau4m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交互与配置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6-01-00:26:23-d0tirbs75iks2gau4m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1270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127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6-01-00:28:35-d0tiscs75iks2gau4nng.png"/>
          <p:cNvPicPr>
            <a:picLocks noChangeAspect="1"/>
          </p:cNvPicPr>
          <p:nvPr/>
        </p:nvPicPr>
        <p:blipFill>
          <a:blip r:embed="rId1">
            <a:alphaModFix amt="8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4910" y="1031875"/>
            <a:ext cx="8002905" cy="12407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使用inotify监控配置文件变化，实现组合键→动作映射，支持后台无感更新。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79830" y="556895"/>
            <a:ext cx="1032256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0070C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JSON热重载</a:t>
            </a:r>
            <a:endParaRPr lang="en-US" sz="1600" dirty="0"/>
          </a:p>
        </p:txBody>
      </p:sp>
      <p:sp>
        <p:nvSpPr>
          <p:cNvPr id="7" name="Text 4"/>
          <p:cNvSpPr/>
          <p:nvPr>
            <p:custDataLst>
              <p:tags r:id="rId2"/>
            </p:custDataLst>
          </p:nvPr>
        </p:nvSpPr>
        <p:spPr>
          <a:xfrm>
            <a:off x="553720" y="3967480"/>
            <a:ext cx="3070860" cy="2694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插件式输入拦截与动作分发，支持launch_terminal、窗口切换等常用操作，提升用户体验。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3"/>
            </p:custDataLst>
          </p:nvPr>
        </p:nvSpPr>
        <p:spPr>
          <a:xfrm>
            <a:off x="548005" y="3119120"/>
            <a:ext cx="3076575" cy="977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动作分发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8573770" y="3967480"/>
            <a:ext cx="3070860" cy="2694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在VirtualBox中验证Wayland兼容性，解决虚拟显卡与wlroots的交互问题，确保跨平台可用。</a:t>
            </a:r>
            <a:endParaRPr lang="en-US" sz="14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真机包括</a:t>
            </a:r>
            <a:r>
              <a:rPr lang="en-US" altLang="zh-CN" sz="1600" dirty="0"/>
              <a:t>archlinux</a:t>
            </a:r>
            <a:r>
              <a:rPr lang="zh-CN" altLang="en-US" sz="1600" dirty="0"/>
              <a:t>，</a:t>
            </a:r>
            <a:r>
              <a:rPr lang="en-US" altLang="zh-CN" sz="1600" dirty="0"/>
              <a:t>ubuntu</a:t>
            </a:r>
            <a:r>
              <a:rPr lang="zh-CN" altLang="en-US" sz="1600" dirty="0"/>
              <a:t>都实测</a:t>
            </a:r>
            <a:r>
              <a:rPr lang="zh-CN" altLang="en-US" sz="1600" dirty="0"/>
              <a:t>没问题</a:t>
            </a:r>
            <a:endParaRPr lang="zh-CN" altLang="en-US" sz="1600" dirty="0"/>
          </a:p>
        </p:txBody>
      </p:sp>
      <p:sp>
        <p:nvSpPr>
          <p:cNvPr id="10" name="Text 7"/>
          <p:cNvSpPr/>
          <p:nvPr>
            <p:custDataLst>
              <p:tags r:id="rId5"/>
            </p:custDataLst>
          </p:nvPr>
        </p:nvSpPr>
        <p:spPr>
          <a:xfrm>
            <a:off x="8568055" y="3119120"/>
            <a:ext cx="3076575" cy="977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虚拟机适配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27613" y="2806700"/>
            <a:ext cx="2689225" cy="2138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快捷键框架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6-01-00:26:22-d0tirbk75iks2gau4mj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07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257393" y="3219232"/>
            <a:ext cx="6275705" cy="1296382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开发进度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17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333333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201571" y="2728550"/>
            <a:ext cx="193675" cy="193675"/>
          </a:xfrm>
          <a:prstGeom prst="ellipse">
            <a:avLst/>
          </a:prstGeom>
          <a:solidFill>
            <a:srgbClr val="000000"/>
          </a:solidFill>
        </p:spPr>
      </p:sp>
      <p:sp>
        <p:nvSpPr>
          <p:cNvPr id="13" name="Text 9"/>
          <p:cNvSpPr/>
          <p:nvPr/>
        </p:nvSpPr>
        <p:spPr>
          <a:xfrm>
            <a:off x="8201571" y="2728550"/>
            <a:ext cx="193675" cy="19367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6-01-00:26:07-d0tir7s75iks2gau4ma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6-01-00:26:17-d0tirac75iks2gau4mi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6-01-00:26:16-d0tira475iks2gau4mh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6-01-00:26:16-d0tira475iks2gau4m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6-01-00:26:22-d0tirbk75iks2gau4m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6-01-00:26:23-d0tirbs75iks2gau4mk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3000">
                <a:srgbClr val="C81D31">
                  <a:alpha val="38000"/>
                </a:srgbClr>
              </a:gs>
              <a:gs pos="62000">
                <a:srgbClr val="C81D31">
                  <a:alpha val="16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0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1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2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3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4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5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6.xml><?xml version="1.0" encoding="utf-8"?>
<p:tagLst xmlns:p="http://schemas.openxmlformats.org/presentationml/2006/main">
  <p:tag name="KSO_WM_DIAGRAM_VIRTUALLY_FRAME" val="{&quot;height&quot;:194.4,&quot;left&quot;:58.4,&quot;top&quot;:126.9,&quot;width&quot;:878.6}"/>
</p:tagLst>
</file>

<file path=ppt/tags/tag17.xml><?xml version="1.0" encoding="utf-8"?>
<p:tagLst xmlns:p="http://schemas.openxmlformats.org/presentationml/2006/main">
  <p:tag name="KSO_WM_DIAGRAM_VIRTUALLY_FRAME" val="{&quot;height&quot;:194.4,&quot;left&quot;:58.4,&quot;top&quot;:126.9,&quot;width&quot;:878.6}"/>
</p:tagLst>
</file>

<file path=ppt/tags/tag18.xml><?xml version="1.0" encoding="utf-8"?>
<p:tagLst xmlns:p="http://schemas.openxmlformats.org/presentationml/2006/main">
  <p:tag name="KSO_WM_DIAGRAM_VIRTUALLY_FRAME" val="{&quot;height&quot;:194.4,&quot;left&quot;:58.4,&quot;top&quot;:126.9,&quot;width&quot;:878.6}"/>
</p:tagLst>
</file>

<file path=ppt/tags/tag19.xml><?xml version="1.0" encoding="utf-8"?>
<p:tagLst xmlns:p="http://schemas.openxmlformats.org/presentationml/2006/main">
  <p:tag name="KSO_WM_DIAGRAM_VIRTUALLY_FRAME" val="{&quot;height&quot;:194.4,&quot;left&quot;:58.4,&quot;top&quot;:126.9,&quot;width&quot;:878.6}"/>
</p:tagLst>
</file>

<file path=ppt/tags/tag2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20.xml><?xml version="1.0" encoding="utf-8"?>
<p:tagLst xmlns:p="http://schemas.openxmlformats.org/presentationml/2006/main">
  <p:tag name="KSO_WM_DIAGRAM_VIRTUALLY_FRAME" val="{&quot;height&quot;:279,&quot;left&quot;:43.15,&quot;top&quot;:245.6,&quot;width&quot;:873.75}"/>
</p:tagLst>
</file>

<file path=ppt/tags/tag21.xml><?xml version="1.0" encoding="utf-8"?>
<p:tagLst xmlns:p="http://schemas.openxmlformats.org/presentationml/2006/main">
  <p:tag name="KSO_WM_DIAGRAM_VIRTUALLY_FRAME" val="{&quot;height&quot;:279,&quot;left&quot;:43.15,&quot;top&quot;:245.6,&quot;width&quot;:873.75}"/>
</p:tagLst>
</file>

<file path=ppt/tags/tag22.xml><?xml version="1.0" encoding="utf-8"?>
<p:tagLst xmlns:p="http://schemas.openxmlformats.org/presentationml/2006/main">
  <p:tag name="KSO_WM_DIAGRAM_VIRTUALLY_FRAME" val="{&quot;height&quot;:279,&quot;left&quot;:43.15,&quot;top&quot;:245.6,&quot;width&quot;:873.75}"/>
</p:tagLst>
</file>

<file path=ppt/tags/tag23.xml><?xml version="1.0" encoding="utf-8"?>
<p:tagLst xmlns:p="http://schemas.openxmlformats.org/presentationml/2006/main">
  <p:tag name="KSO_WM_DIAGRAM_VIRTUALLY_FRAME" val="{&quot;height&quot;:279,&quot;left&quot;:43.15,&quot;top&quot;:245.6,&quot;width&quot;:873.75}"/>
</p:tagLst>
</file>

<file path=ppt/tags/tag24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25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26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27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28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29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30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1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2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3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4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5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6.xml><?xml version="1.0" encoding="utf-8"?>
<p:tagLst xmlns:p="http://schemas.openxmlformats.org/presentationml/2006/main">
  <p:tag name="KSO_WM_DIAGRAM_VIRTUALLY_FRAME" val="{&quot;height&quot;:220.45,&quot;left&quot;:58.7,&quot;top&quot;:49.55,&quot;width&quot;:844.6}"/>
</p:tagLst>
</file>

<file path=ppt/tags/tag37.xml><?xml version="1.0" encoding="utf-8"?>
<p:tagLst xmlns:p="http://schemas.openxmlformats.org/presentationml/2006/main">
  <p:tag name="KSO_WM_DIAGRAM_VIRTUALLY_FRAME" val="{&quot;height&quot;:220.45,&quot;left&quot;:58.7,&quot;top&quot;:49.55,&quot;width&quot;:844.6}"/>
</p:tagLst>
</file>

<file path=ppt/tags/tag38.xml><?xml version="1.0" encoding="utf-8"?>
<p:tagLst xmlns:p="http://schemas.openxmlformats.org/presentationml/2006/main">
  <p:tag name="KSO_WM_DIAGRAM_VIRTUALLY_FRAME" val="{&quot;height&quot;:220.45,&quot;left&quot;:58.7,&quot;top&quot;:49.55,&quot;width&quot;:844.6}"/>
</p:tagLst>
</file>

<file path=ppt/tags/tag39.xml><?xml version="1.0" encoding="utf-8"?>
<p:tagLst xmlns:p="http://schemas.openxmlformats.org/presentationml/2006/main">
  <p:tag name="KSO_WM_DIAGRAM_VIRTUALLY_FRAME" val="{&quot;height&quot;:220.45,&quot;left&quot;:58.7,&quot;top&quot;:49.55,&quot;width&quot;:844.6}"/>
</p:tagLst>
</file>

<file path=ppt/tags/tag4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40.xml><?xml version="1.0" encoding="utf-8"?>
<p:tagLst xmlns:p="http://schemas.openxmlformats.org/presentationml/2006/main">
  <p:tag name="KSO_WM_DIAGRAM_VIRTUALLY_FRAME" val="{&quot;height&quot;:220.45,&quot;left&quot;:58.7,&quot;top&quot;:49.55,&quot;width&quot;:844.6}"/>
</p:tagLst>
</file>

<file path=ppt/tags/tag4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4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5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6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7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8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9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1129</Words>
  <Application>WPS 演示</Application>
  <PresentationFormat>On-screen Show (16:9)</PresentationFormat>
  <Paragraphs>171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MiSans</vt:lpstr>
      <vt:lpstr>MiSans</vt:lpstr>
      <vt:lpstr>Calibri</vt:lpstr>
      <vt:lpstr>Calibri</vt:lpstr>
      <vt:lpstr>Calibri</vt:lpstr>
      <vt:lpstr>微软雅黑</vt:lpstr>
      <vt:lpstr>Arial Unicode MS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巩森</cp:lastModifiedBy>
  <cp:revision>4</cp:revision>
  <dcterms:created xsi:type="dcterms:W3CDTF">2025-06-30T07:41:00Z</dcterms:created>
  <dcterms:modified xsi:type="dcterms:W3CDTF">2025-06-30T12:59:45Z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34060B76151B4D2985492E326D2D74AA_12</vt:lpwstr>
  </property>
  <property fmtid="{D5CDD505-2E9C-101B-9397-08002B2CF9AE}" pid="3" name="KSOProductBuildVer">
    <vt:lpwstr>2052-12.1.0.21541</vt:lpwstr>
  </property>
</Properties>
</file>